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  <p:sldId id="261" r:id="rId9"/>
    <p:sldId id="262" r:id="rId10"/>
    <p:sldId id="263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odec Pro" panose="020B0604020202020204" charset="0"/>
      <p:regular r:id="rId13"/>
    </p:embeddedFont>
    <p:embeddedFont>
      <p:font typeface="Codec Pro ExtraBold" panose="020B0604020202020204" charset="0"/>
      <p:regular r:id="rId14"/>
    </p:embeddedFont>
    <p:embeddedFont>
      <p:font typeface="Montserrat Light" panose="00000400000000000000" pitchFamily="2" charset="0"/>
      <p:regular r:id="rId15"/>
      <p:italic r:id="rId16"/>
    </p:embeddedFont>
    <p:embeddedFont>
      <p:font typeface="Montserrat Light Bold" panose="020B0604020202020204" charset="0"/>
      <p:regular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Noto Sans Bold" panose="020B0802040504020204" charset="0"/>
      <p:regular r:id="rId22"/>
    </p:embeddedFont>
    <p:embeddedFont>
      <p:font typeface="TAN Tangkiwoo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 dirty="0"/>
              <a:t>  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85425" y="1028700"/>
            <a:ext cx="175627" cy="6291840"/>
            <a:chOff x="0" y="0"/>
            <a:chExt cx="36475" cy="1306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475" cy="1306712"/>
            </a:xfrm>
            <a:custGeom>
              <a:avLst/>
              <a:gdLst/>
              <a:ahLst/>
              <a:cxnLst/>
              <a:rect l="l" t="t" r="r" b="b"/>
              <a:pathLst>
                <a:path w="36475" h="1306712">
                  <a:moveTo>
                    <a:pt x="0" y="0"/>
                  </a:moveTo>
                  <a:lnTo>
                    <a:pt x="36475" y="0"/>
                  </a:lnTo>
                  <a:lnTo>
                    <a:pt x="36475" y="1306712"/>
                  </a:lnTo>
                  <a:lnTo>
                    <a:pt x="0" y="13067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475" cy="1325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7070" y="3294689"/>
            <a:ext cx="16067099" cy="204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0"/>
              </a:lnSpc>
            </a:pPr>
            <a:endParaRPr lang="en-US" sz="9628" dirty="0">
              <a:solidFill>
                <a:srgbClr val="FFFFFF"/>
              </a:solidFill>
              <a:latin typeface="Codec Pro ExtraBold"/>
            </a:endParaRPr>
          </a:p>
          <a:p>
            <a:pPr>
              <a:lnSpc>
                <a:spcPts val="11554"/>
              </a:lnSpc>
            </a:pPr>
            <a:endParaRPr lang="en-US" sz="9628" dirty="0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09800" y="462179"/>
            <a:ext cx="14916930" cy="6636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885"/>
              </a:lnSpc>
            </a:pPr>
            <a:r>
              <a:rPr lang="en-US" sz="9600" b="1" dirty="0">
                <a:solidFill>
                  <a:schemeClr val="bg1"/>
                </a:solidFill>
              </a:rPr>
              <a:t>AI-Powered Fake News Classifier Using Hybrid Transformer–LSTM Models</a:t>
            </a:r>
            <a:endParaRPr lang="en-US" sz="11500" b="1" dirty="0">
              <a:solidFill>
                <a:schemeClr val="bg1"/>
              </a:solidFill>
              <a:latin typeface="Codec Pro Extra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953000" y="7774250"/>
            <a:ext cx="7600942" cy="220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9"/>
              </a:lnSpc>
            </a:pPr>
            <a:r>
              <a:rPr lang="en-US" sz="4171" dirty="0">
                <a:solidFill>
                  <a:srgbClr val="D9D9D9"/>
                </a:solidFill>
                <a:latin typeface="TAN Tangkiwood"/>
              </a:rPr>
              <a:t>Dhruv Gupta S24CSEU0819</a:t>
            </a:r>
            <a:br>
              <a:rPr lang="en-US" sz="4171" dirty="0">
                <a:solidFill>
                  <a:srgbClr val="D9D9D9"/>
                </a:solidFill>
                <a:latin typeface="TAN Tangkiwood"/>
              </a:rPr>
            </a:br>
            <a:r>
              <a:rPr lang="en-US" sz="4171" dirty="0">
                <a:solidFill>
                  <a:srgbClr val="D9D9D9"/>
                </a:solidFill>
                <a:latin typeface="TAN Tangkiwood"/>
              </a:rPr>
              <a:t>Gyanendra Prakash S24CSEU0771</a:t>
            </a:r>
            <a:br>
              <a:rPr lang="en-US" sz="4171" dirty="0">
                <a:solidFill>
                  <a:srgbClr val="D9D9D9"/>
                </a:solidFill>
                <a:latin typeface="TAN Tangkiwood"/>
              </a:rPr>
            </a:br>
            <a:r>
              <a:rPr lang="en-US" sz="4171" dirty="0">
                <a:solidFill>
                  <a:srgbClr val="D9D9D9"/>
                </a:solidFill>
                <a:latin typeface="TAN Tangkiwood"/>
              </a:rPr>
              <a:t>Goutam Mittal S24CSEU0785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90906" y="6134546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219488" y="-4493967"/>
            <a:ext cx="8438976" cy="7475193"/>
          </a:xfrm>
          <a:custGeom>
            <a:avLst/>
            <a:gdLst/>
            <a:ahLst/>
            <a:cxnLst/>
            <a:rect l="l" t="t" r="r" b="b"/>
            <a:pathLst>
              <a:path w="8438976" h="7475193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80383" y="3545482"/>
            <a:ext cx="11536383" cy="28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47"/>
              </a:lnSpc>
            </a:pPr>
            <a:r>
              <a:rPr lang="en-US" sz="16819">
                <a:solidFill>
                  <a:srgbClr val="FFFFFF"/>
                </a:solidFill>
                <a:latin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819400" y="266700"/>
            <a:ext cx="12323194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285" y="2636099"/>
            <a:ext cx="17663430" cy="738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rapid spread of fake news across digital platforms has become a major threat to society, influencing public opinion, increasing misinformation, and causing social and political instability.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Traditional text-classification techniques struggle to accurately detect fake news due to: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1. Highly contextual language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2. Manipulative writing patterns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3. Large and diverse datasets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4. Need for deep semantic understanding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There is a need for an automated, accurate, and scalable fake news detection system.</a:t>
            </a:r>
          </a:p>
          <a:p>
            <a:pPr algn="just">
              <a:lnSpc>
                <a:spcPts val="5130"/>
              </a:lnSpc>
              <a:spcBef>
                <a:spcPct val="0"/>
              </a:spcBef>
            </a:pPr>
            <a:endParaRPr lang="en-US" sz="3664" dirty="0">
              <a:solidFill>
                <a:srgbClr val="EAEAEA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6398" y="827798"/>
            <a:ext cx="17861725" cy="9344901"/>
            <a:chOff x="0" y="0"/>
            <a:chExt cx="4704323" cy="23299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0218" y="876300"/>
            <a:ext cx="14927563" cy="175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>
                <a:solidFill>
                  <a:srgbClr val="FFFFFF"/>
                </a:solidFill>
                <a:latin typeface="Codec Pro ExtraBold"/>
              </a:rPr>
              <a:t>PROPOSED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5907" y="2596653"/>
            <a:ext cx="17172601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To address the challenge of detecting misleading and fabricated news, we propose an AI-driven hybrid fake news detection system that leverages both traditional machine learning and modern deep learning techniques. Our solution integrates advanced Transformer-based language models such as </a:t>
            </a:r>
            <a:r>
              <a:rPr lang="en-US" sz="3600" dirty="0" err="1">
                <a:solidFill>
                  <a:schemeClr val="bg1"/>
                </a:solidFill>
              </a:rPr>
              <a:t>RoBERTa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dirty="0" err="1">
                <a:solidFill>
                  <a:schemeClr val="bg1"/>
                </a:solidFill>
              </a:rPr>
              <a:t>DistilBERT</a:t>
            </a:r>
            <a:r>
              <a:rPr lang="en-US" sz="3600" dirty="0">
                <a:solidFill>
                  <a:schemeClr val="bg1"/>
                </a:solidFill>
              </a:rPr>
              <a:t> with LSTM/Bi-LSTM networks to capture both deep contextual meaning and sequential text patterns. The system begins by merging and cleaning large-scale datasets, followed by robust preprocessing including lemmatization, </a:t>
            </a:r>
            <a:r>
              <a:rPr lang="en-US" sz="3600" dirty="0" err="1">
                <a:solidFill>
                  <a:schemeClr val="bg1"/>
                </a:solidFill>
              </a:rPr>
              <a:t>stopword</a:t>
            </a:r>
            <a:r>
              <a:rPr lang="en-US" sz="3600" dirty="0">
                <a:solidFill>
                  <a:schemeClr val="bg1"/>
                </a:solidFill>
              </a:rPr>
              <a:t> removal, and text normalization. We build TF-IDF based machine learning baselines for comparison and develop high-performance hybrid models that combine Transformer embeddings with recurrent layers for classification. The final pipeline identifies fake news with exceptional accuracy and offers a deployable model capable of real-time prediction, making it a scalable and reliable solution to combat misinformation.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4513686" cy="11241465"/>
          </a:xfrm>
          <a:custGeom>
            <a:avLst/>
            <a:gdLst/>
            <a:ahLst/>
            <a:cxnLst/>
            <a:rect l="l" t="t" r="r" b="b"/>
            <a:pathLst>
              <a:path w="4513686" h="11241465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r="-164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22410" y="371342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50076" y="3713421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2981430" y="3620954"/>
            <a:ext cx="1838917" cy="1838917"/>
          </a:xfrm>
          <a:custGeom>
            <a:avLst/>
            <a:gdLst/>
            <a:ahLst/>
            <a:cxnLst/>
            <a:rect l="l" t="t" r="r" b="b"/>
            <a:pathLst>
              <a:path w="1838917" h="1838917">
                <a:moveTo>
                  <a:pt x="0" y="0"/>
                </a:moveTo>
                <a:lnTo>
                  <a:pt x="1838916" y="0"/>
                </a:lnTo>
                <a:lnTo>
                  <a:pt x="1838916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98206" y="4096750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913565" y="4163696"/>
            <a:ext cx="1111938" cy="1109158"/>
          </a:xfrm>
          <a:custGeom>
            <a:avLst/>
            <a:gdLst/>
            <a:ahLst/>
            <a:cxnLst/>
            <a:rect l="l" t="t" r="r" b="b"/>
            <a:pathLst>
              <a:path w="1111938" h="1109158">
                <a:moveTo>
                  <a:pt x="0" y="0"/>
                </a:moveTo>
                <a:lnTo>
                  <a:pt x="1111939" y="0"/>
                </a:lnTo>
                <a:lnTo>
                  <a:pt x="1111939" y="1109158"/>
                </a:lnTo>
                <a:lnTo>
                  <a:pt x="0" y="110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04775" y="964252"/>
            <a:ext cx="7151036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36"/>
              </a:lnSpc>
              <a:spcBef>
                <a:spcPct val="0"/>
              </a:spcBef>
            </a:pPr>
            <a:r>
              <a:rPr lang="en-US" sz="7947" dirty="0">
                <a:solidFill>
                  <a:srgbClr val="1A1A1A"/>
                </a:solidFill>
                <a:latin typeface="Codec Pro ExtraBold"/>
              </a:rPr>
              <a:t>GOALS AND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04775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Montserrat Light Bold"/>
              </a:rPr>
              <a:t>Empowering Users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029291"/>
            <a:ext cx="2874189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Montserrat Light Bold"/>
              </a:rPr>
              <a:t>Diverse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4914" y="6027493"/>
            <a:ext cx="28741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 Light Bold"/>
              </a:rPr>
              <a:t>Incorporating 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1168" y="5621555"/>
            <a:ext cx="2727161" cy="355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400" b="1" dirty="0"/>
              <a:t>Develop an accurate and scalable AI model</a:t>
            </a:r>
            <a:r>
              <a:rPr lang="en-US" sz="2400" dirty="0"/>
              <a:t> capable of distinguishing fake news from real news using advanced Natural Language Processing techniques.</a:t>
            </a:r>
            <a:r>
              <a:rPr lang="en-US" sz="2199" dirty="0">
                <a:solidFill>
                  <a:srgbClr val="010101"/>
                </a:solidFill>
                <a:latin typeface="Montserrat Ligh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05953" y="5655257"/>
            <a:ext cx="2727161" cy="395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400" b="1" dirty="0"/>
              <a:t>Integrate and preprocess large, diverse datasets</a:t>
            </a:r>
            <a:r>
              <a:rPr lang="en-US" sz="2400" dirty="0"/>
              <a:t> to create a clean, balanced, and high-quality training corpus suitable for both traditional ML and deep learning models.</a:t>
            </a:r>
            <a:endParaRPr lang="en-US" sz="2199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58425" y="5655257"/>
            <a:ext cx="2727161" cy="435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400" b="1" dirty="0"/>
              <a:t>Design, train, and evaluate hybrid Transformer–LSTM models</a:t>
            </a:r>
            <a:r>
              <a:rPr lang="en-US" sz="2400" dirty="0"/>
              <a:t> (</a:t>
            </a:r>
            <a:r>
              <a:rPr lang="en-US" sz="2400" dirty="0" err="1"/>
              <a:t>RoBERTa</a:t>
            </a:r>
            <a:r>
              <a:rPr lang="en-US" sz="2400" dirty="0"/>
              <a:t>/</a:t>
            </a:r>
            <a:r>
              <a:rPr lang="en-US" sz="2400" dirty="0" err="1"/>
              <a:t>DistilBERT</a:t>
            </a:r>
            <a:r>
              <a:rPr lang="en-US" sz="2400" dirty="0"/>
              <a:t> + LSTM/Bi-LSTM) to achieve superior performance compared to classical machine learning baselines.</a:t>
            </a:r>
            <a:endParaRPr lang="en-US" sz="2199" dirty="0">
              <a:solidFill>
                <a:srgbClr val="010101"/>
              </a:solidFill>
              <a:latin typeface="Montserrat Ligh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378345" y="4018225"/>
            <a:ext cx="1087323" cy="886168"/>
          </a:xfrm>
          <a:custGeom>
            <a:avLst/>
            <a:gdLst/>
            <a:ahLst/>
            <a:cxnLst/>
            <a:rect l="l" t="t" r="r" b="b"/>
            <a:pathLst>
              <a:path w="1087323" h="886168">
                <a:moveTo>
                  <a:pt x="0" y="0"/>
                </a:moveTo>
                <a:lnTo>
                  <a:pt x="1087323" y="0"/>
                </a:lnTo>
                <a:lnTo>
                  <a:pt x="1087323" y="886168"/>
                </a:lnTo>
                <a:lnTo>
                  <a:pt x="0" y="88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7A6A-6674-EB4A-6647-42C6CAEE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70ED6C-9D99-F519-7016-D549AD4074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0FB96E-1DFA-CBB2-C95C-84DDD4B78D64}"/>
              </a:ext>
            </a:extLst>
          </p:cNvPr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DC9A523-E297-B7A5-5DA3-57CC1552CB12}"/>
              </a:ext>
            </a:extLst>
          </p:cNvPr>
          <p:cNvSpPr/>
          <p:nvPr/>
        </p:nvSpPr>
        <p:spPr>
          <a:xfrm>
            <a:off x="-4928025" y="-3336515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30"/>
                </a:lnTo>
                <a:lnTo>
                  <a:pt x="0" y="873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7C12F8E-E54D-A9AC-1EFF-91DEF8FD3C75}"/>
              </a:ext>
            </a:extLst>
          </p:cNvPr>
          <p:cNvGrpSpPr/>
          <p:nvPr/>
        </p:nvGrpSpPr>
        <p:grpSpPr>
          <a:xfrm>
            <a:off x="196398" y="827798"/>
            <a:ext cx="17861725" cy="9344901"/>
            <a:chOff x="0" y="0"/>
            <a:chExt cx="4704323" cy="232992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4074EE9-A9EA-65B6-AF5B-D6E311141DE9}"/>
                </a:ext>
              </a:extLst>
            </p:cNvPr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0A7FEF2-0AB6-5087-78CC-C7C6CB628448}"/>
                </a:ext>
              </a:extLst>
            </p:cNvPr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46B758F-D42B-3E37-5825-11C6710B3BBF}"/>
              </a:ext>
            </a:extLst>
          </p:cNvPr>
          <p:cNvSpPr txBox="1"/>
          <p:nvPr/>
        </p:nvSpPr>
        <p:spPr>
          <a:xfrm>
            <a:off x="1680218" y="876300"/>
            <a:ext cx="14927563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1"/>
              </a:lnSpc>
              <a:spcBef>
                <a:spcPct val="0"/>
              </a:spcBef>
            </a:pPr>
            <a:r>
              <a:rPr lang="en-US" sz="10509" dirty="0">
                <a:solidFill>
                  <a:srgbClr val="FFFFFF"/>
                </a:solidFill>
                <a:latin typeface="Codec Pro ExtraBold"/>
              </a:rPr>
              <a:t>Technologies Used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B2FF20B-2B46-99F3-FA13-8E293DF3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34700"/>
            <a:ext cx="16939884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Python for data processing, modeling, and pipeline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Pandas, NumPy, NLTK for data cleaning, preprocessing, and text normalization.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Scikit-learn &amp;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traditional machine learning model training and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TensorFlow &amp;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building and training hybrid LSTM/Bi-LSTM deep learning architectures.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HuggingFace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Transformers (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for state-of-the-t</a:t>
            </a:r>
            <a:r>
              <a:rPr lang="en-US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art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embeddings and NLP modeling.</a:t>
            </a:r>
          </a:p>
        </p:txBody>
      </p:sp>
    </p:spTree>
    <p:extLst>
      <p:ext uri="{BB962C8B-B14F-4D97-AF65-F5344CB8AC3E}">
        <p14:creationId xmlns:p14="http://schemas.microsoft.com/office/powerpoint/2010/main" val="2829532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ACC9-AA2B-AF9F-AD80-9615A14C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BC3DD1-7C77-0005-992F-29DD11F1B44F}"/>
              </a:ext>
            </a:extLst>
          </p:cNvPr>
          <p:cNvSpPr/>
          <p:nvPr/>
        </p:nvSpPr>
        <p:spPr>
          <a:xfrm>
            <a:off x="-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9E54CC1-7043-650C-807C-A0EAF6AA292D}"/>
              </a:ext>
            </a:extLst>
          </p:cNvPr>
          <p:cNvSpPr txBox="1"/>
          <p:nvPr/>
        </p:nvSpPr>
        <p:spPr>
          <a:xfrm>
            <a:off x="2819400" y="266700"/>
            <a:ext cx="12323194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Workflow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51CEF-EBF9-5DE0-5AFF-9A670013E007}"/>
              </a:ext>
            </a:extLst>
          </p:cNvPr>
          <p:cNvSpPr txBox="1"/>
          <p:nvPr/>
        </p:nvSpPr>
        <p:spPr>
          <a:xfrm>
            <a:off x="1752600" y="2400300"/>
            <a:ext cx="147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8278D-BB85-2972-2C9F-477A8017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078695"/>
            <a:ext cx="6655853" cy="1998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F6BE3-1AE3-EDE8-2858-2B151FCA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52" y="2074174"/>
            <a:ext cx="4244160" cy="2002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AF479E-7823-ADC6-3030-21935875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6815" y="3589037"/>
            <a:ext cx="6253986" cy="29169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DD9107-A1F7-0D28-4678-33E9FBDBA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6681457"/>
            <a:ext cx="5709640" cy="2133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C7DE16-2789-4C4E-4057-61834D7F0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1773" y="6707601"/>
            <a:ext cx="5130378" cy="20813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F4DEA1-5B50-3FDB-FC59-89828E1C90DD}"/>
              </a:ext>
            </a:extLst>
          </p:cNvPr>
          <p:cNvCxnSpPr/>
          <p:nvPr/>
        </p:nvCxnSpPr>
        <p:spPr>
          <a:xfrm>
            <a:off x="11201400" y="3467100"/>
            <a:ext cx="457200" cy="1219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E662E5-2BE0-5F5F-C620-88B17BE69B23}"/>
              </a:ext>
            </a:extLst>
          </p:cNvPr>
          <p:cNvCxnSpPr/>
          <p:nvPr/>
        </p:nvCxnSpPr>
        <p:spPr>
          <a:xfrm flipH="1">
            <a:off x="11201400" y="6505963"/>
            <a:ext cx="457200" cy="2016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55DA2F-CDA3-D6C2-E48C-DB20E1E53E3B}"/>
              </a:ext>
            </a:extLst>
          </p:cNvPr>
          <p:cNvCxnSpPr>
            <a:stCxn id="16" idx="1"/>
          </p:cNvCxnSpPr>
          <p:nvPr/>
        </p:nvCxnSpPr>
        <p:spPr>
          <a:xfrm flipH="1">
            <a:off x="7010400" y="7748259"/>
            <a:ext cx="762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9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AD95-7DFA-1982-88F9-461F132DB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>
            <a:extLst>
              <a:ext uri="{FF2B5EF4-FFF2-40B4-BE49-F238E27FC236}">
                <a16:creationId xmlns:a16="http://schemas.microsoft.com/office/drawing/2014/main" id="{878C2CA0-D60C-2AEC-B33E-105481D146AC}"/>
              </a:ext>
            </a:extLst>
          </p:cNvPr>
          <p:cNvGrpSpPr/>
          <p:nvPr/>
        </p:nvGrpSpPr>
        <p:grpSpPr>
          <a:xfrm>
            <a:off x="196398" y="827798"/>
            <a:ext cx="17861725" cy="9344901"/>
            <a:chOff x="0" y="0"/>
            <a:chExt cx="4704323" cy="232992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2EC5F92-A936-C6A4-2AF8-7621AD2BD381}"/>
                </a:ext>
              </a:extLst>
            </p:cNvPr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2F642100-8707-7152-9755-4F75893E5DB1}"/>
                </a:ext>
              </a:extLst>
            </p:cNvPr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169A1AD6-E5E4-84C2-3257-1CF024A054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BD03400-7C18-EE80-147B-C4E9E3A87122}"/>
              </a:ext>
            </a:extLst>
          </p:cNvPr>
          <p:cNvGrpSpPr/>
          <p:nvPr/>
        </p:nvGrpSpPr>
        <p:grpSpPr>
          <a:xfrm>
            <a:off x="196399" y="980199"/>
            <a:ext cx="17895204" cy="8887702"/>
            <a:chOff x="0" y="0"/>
            <a:chExt cx="4704323" cy="2329923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A93754B-7143-4074-A556-C75A7DCEDFA3}"/>
                </a:ext>
              </a:extLst>
            </p:cNvPr>
            <p:cNvSpPr/>
            <p:nvPr/>
          </p:nvSpPr>
          <p:spPr>
            <a:xfrm>
              <a:off x="0" y="0"/>
              <a:ext cx="4704323" cy="2329923"/>
            </a:xfrm>
            <a:custGeom>
              <a:avLst/>
              <a:gdLst/>
              <a:ahLst/>
              <a:cxnLst/>
              <a:rect l="l" t="t" r="r" b="b"/>
              <a:pathLst>
                <a:path w="4704323" h="2329923">
                  <a:moveTo>
                    <a:pt x="0" y="0"/>
                  </a:moveTo>
                  <a:lnTo>
                    <a:pt x="4704323" y="0"/>
                  </a:lnTo>
                  <a:lnTo>
                    <a:pt x="4704323" y="2329923"/>
                  </a:lnTo>
                  <a:lnTo>
                    <a:pt x="0" y="2329923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6DFDB30-0B22-E52D-0E8F-0B024E21B5B7}"/>
                </a:ext>
              </a:extLst>
            </p:cNvPr>
            <p:cNvSpPr txBox="1"/>
            <p:nvPr/>
          </p:nvSpPr>
          <p:spPr>
            <a:xfrm>
              <a:off x="0" y="-19050"/>
              <a:ext cx="4704323" cy="2348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040E15-DB2C-31BD-44F8-0297BCD41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8695"/>
            <a:ext cx="7391400" cy="7327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07D38-6AC3-1625-672D-0B3738598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09" y="2078695"/>
            <a:ext cx="8882452" cy="3776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F749F-4CB1-1A12-1617-3A8C566DA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08" y="6286500"/>
            <a:ext cx="9350991" cy="584437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E3821A-D86B-F3CE-111A-24D2091DD2A3}"/>
              </a:ext>
            </a:extLst>
          </p:cNvPr>
          <p:cNvSpPr txBox="1"/>
          <p:nvPr/>
        </p:nvSpPr>
        <p:spPr>
          <a:xfrm>
            <a:off x="2819400" y="2843"/>
            <a:ext cx="12323194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Architecture(DL)</a:t>
            </a:r>
          </a:p>
        </p:txBody>
      </p:sp>
    </p:spTree>
    <p:extLst>
      <p:ext uri="{BB962C8B-B14F-4D97-AF65-F5344CB8AC3E}">
        <p14:creationId xmlns:p14="http://schemas.microsoft.com/office/powerpoint/2010/main" val="186457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8195" y="6207257"/>
            <a:ext cx="9856051" cy="8730429"/>
          </a:xfrm>
          <a:custGeom>
            <a:avLst/>
            <a:gdLst/>
            <a:ahLst/>
            <a:cxnLst/>
            <a:rect l="l" t="t" r="r" b="b"/>
            <a:pathLst>
              <a:path w="9856051" h="8730429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43395" y="-5505610"/>
            <a:ext cx="11239421" cy="9955810"/>
          </a:xfrm>
          <a:custGeom>
            <a:avLst/>
            <a:gdLst/>
            <a:ahLst/>
            <a:cxnLst/>
            <a:rect l="l" t="t" r="r" b="b"/>
            <a:pathLst>
              <a:path w="11239421" h="9955810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46022" y="4811128"/>
            <a:ext cx="9607484" cy="936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dirty="0">
                <a:solidFill>
                  <a:srgbClr val="1A1A1A"/>
                </a:solidFill>
                <a:latin typeface="Codec Pro ExtraBold"/>
              </a:rPr>
              <a:t>KEY FEATURES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5111" y="634984"/>
            <a:ext cx="3399865" cy="3520588"/>
            <a:chOff x="0" y="0"/>
            <a:chExt cx="895438" cy="927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6592" y="1222623"/>
            <a:ext cx="2937764" cy="234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800" b="1" dirty="0">
                <a:solidFill>
                  <a:schemeClr val="bg1"/>
                </a:solidFill>
              </a:rPr>
              <a:t>Advanced Preprocessing</a:t>
            </a:r>
            <a:r>
              <a:rPr lang="en-US" sz="2645" dirty="0">
                <a:solidFill>
                  <a:srgbClr val="FFFFFF"/>
                </a:solidFill>
                <a:latin typeface="Noto Sans Bold"/>
              </a:rPr>
              <a:t>:</a:t>
            </a:r>
            <a:r>
              <a:rPr lang="en-US" sz="2645" dirty="0">
                <a:solidFill>
                  <a:srgbClr val="FFFFFF"/>
                </a:solidFill>
                <a:latin typeface="Noto Sans"/>
              </a:rPr>
              <a:t> </a:t>
            </a:r>
          </a:p>
          <a:p>
            <a:pPr algn="ctr">
              <a:lnSpc>
                <a:spcPts val="3703"/>
              </a:lnSpc>
            </a:pPr>
            <a:r>
              <a:rPr lang="en-US" sz="2800" dirty="0">
                <a:solidFill>
                  <a:schemeClr val="bg1"/>
                </a:solidFill>
              </a:rPr>
              <a:t>Clean, lemmatized, normalized news text.</a:t>
            </a:r>
            <a:endParaRPr lang="en-US" sz="2645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542481" y="3437379"/>
            <a:ext cx="3399865" cy="3520588"/>
            <a:chOff x="0" y="0"/>
            <a:chExt cx="895438" cy="927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643529" y="4393050"/>
            <a:ext cx="3197769" cy="1399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400" b="1" dirty="0">
                <a:solidFill>
                  <a:schemeClr val="bg1"/>
                </a:solidFill>
              </a:rPr>
              <a:t>ML Baseline Models </a:t>
            </a:r>
            <a:r>
              <a:rPr lang="en-US" sz="2400" b="1" dirty="0">
                <a:solidFill>
                  <a:schemeClr val="bg1"/>
                </a:solidFill>
                <a:latin typeface="Noto Sans Bold"/>
              </a:rPr>
              <a:t>: </a:t>
            </a:r>
          </a:p>
          <a:p>
            <a:pPr algn="ctr">
              <a:lnSpc>
                <a:spcPts val="3731"/>
              </a:lnSpc>
            </a:pPr>
            <a:r>
              <a:rPr lang="en-US" sz="2400" dirty="0" err="1">
                <a:solidFill>
                  <a:schemeClr val="bg1"/>
                </a:solidFill>
              </a:rPr>
              <a:t>LogReg</a:t>
            </a:r>
            <a:r>
              <a:rPr lang="en-US" sz="2400" dirty="0">
                <a:solidFill>
                  <a:schemeClr val="bg1"/>
                </a:solidFill>
              </a:rPr>
              <a:t>, RF, </a:t>
            </a:r>
            <a:r>
              <a:rPr lang="en-US" sz="2400" dirty="0" err="1">
                <a:solidFill>
                  <a:schemeClr val="bg1"/>
                </a:solidFill>
              </a:rPr>
              <a:t>XGBoost</a:t>
            </a:r>
            <a:r>
              <a:rPr lang="en-US" sz="2400" dirty="0">
                <a:solidFill>
                  <a:schemeClr val="bg1"/>
                </a:solidFill>
              </a:rPr>
              <a:t> for comparison.</a:t>
            </a:r>
            <a:endParaRPr lang="en-US" sz="2400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024760" y="539501"/>
            <a:ext cx="3399865" cy="3520588"/>
            <a:chOff x="0" y="0"/>
            <a:chExt cx="895438" cy="9272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23958" y="1337890"/>
            <a:ext cx="3171265" cy="196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800" b="1" dirty="0">
                <a:solidFill>
                  <a:schemeClr val="bg1"/>
                </a:solidFill>
              </a:rPr>
              <a:t>Multi-Dataset Training</a:t>
            </a:r>
            <a:r>
              <a:rPr lang="en-US" sz="2798" dirty="0">
                <a:solidFill>
                  <a:srgbClr val="FFFFFF"/>
                </a:solidFill>
                <a:latin typeface="Noto Sans Bold"/>
              </a:rPr>
              <a:t>:</a:t>
            </a:r>
            <a:r>
              <a:rPr lang="en-US" sz="2798" dirty="0">
                <a:solidFill>
                  <a:srgbClr val="FFFFFF"/>
                </a:solidFill>
                <a:latin typeface="Noto Sans"/>
              </a:rPr>
              <a:t>  </a:t>
            </a:r>
            <a:r>
              <a:rPr lang="en-US" sz="2800" dirty="0">
                <a:solidFill>
                  <a:schemeClr val="bg1"/>
                </a:solidFill>
              </a:rPr>
              <a:t>Merged datasets for robust accuracy.</a:t>
            </a:r>
            <a:endParaRPr lang="en-US" sz="2798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9338770" y="6388328"/>
            <a:ext cx="3399865" cy="3520588"/>
            <a:chOff x="0" y="0"/>
            <a:chExt cx="895438" cy="927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73049" y="7057965"/>
            <a:ext cx="2531307" cy="187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800" b="1" dirty="0">
                <a:solidFill>
                  <a:schemeClr val="bg1"/>
                </a:solidFill>
              </a:rPr>
              <a:t>Deployment Ready :</a:t>
            </a:r>
            <a:r>
              <a:rPr lang="en-US" sz="2623" b="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Model + tokenizer for real-time use.</a:t>
            </a:r>
            <a:endParaRPr lang="en-US" sz="2623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5330814" y="6462929"/>
            <a:ext cx="3399865" cy="3520588"/>
            <a:chOff x="0" y="0"/>
            <a:chExt cx="895438" cy="927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642623" y="7505700"/>
            <a:ext cx="2807085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6"/>
              </a:lnSpc>
            </a:pPr>
            <a:r>
              <a:rPr lang="en-US" sz="2800" b="1" dirty="0">
                <a:solidFill>
                  <a:schemeClr val="bg1"/>
                </a:solidFill>
              </a:rPr>
              <a:t>High Performance Metrics :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AUC up to 0.99 achieved.</a:t>
            </a:r>
            <a:endParaRPr lang="en-US" sz="2400" dirty="0">
              <a:solidFill>
                <a:schemeClr val="bg1"/>
              </a:solidFill>
              <a:latin typeface="Noto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930948" y="3502485"/>
            <a:ext cx="3399865" cy="3520588"/>
            <a:chOff x="0" y="0"/>
            <a:chExt cx="895438" cy="9272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38" cy="927233"/>
            </a:xfrm>
            <a:custGeom>
              <a:avLst/>
              <a:gdLst/>
              <a:ahLst/>
              <a:cxnLst/>
              <a:rect l="l" t="t" r="r" b="b"/>
              <a:pathLst>
                <a:path w="895438" h="927233">
                  <a:moveTo>
                    <a:pt x="447719" y="0"/>
                  </a:moveTo>
                  <a:cubicBezTo>
                    <a:pt x="200451" y="0"/>
                    <a:pt x="0" y="207568"/>
                    <a:pt x="0" y="463617"/>
                  </a:cubicBezTo>
                  <a:cubicBezTo>
                    <a:pt x="0" y="719665"/>
                    <a:pt x="200451" y="927233"/>
                    <a:pt x="447719" y="927233"/>
                  </a:cubicBezTo>
                  <a:cubicBezTo>
                    <a:pt x="694987" y="927233"/>
                    <a:pt x="895438" y="719665"/>
                    <a:pt x="895438" y="463617"/>
                  </a:cubicBezTo>
                  <a:cubicBezTo>
                    <a:pt x="895438" y="207568"/>
                    <a:pt x="694987" y="0"/>
                    <a:pt x="447719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3947" y="67878"/>
              <a:ext cx="727543" cy="77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140958" y="3892468"/>
            <a:ext cx="2924247" cy="228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800" b="1" dirty="0">
                <a:solidFill>
                  <a:schemeClr val="bg1"/>
                </a:solidFill>
              </a:rPr>
              <a:t>Hybrid Architecture</a:t>
            </a:r>
            <a:r>
              <a:rPr lang="en-US" sz="2599" dirty="0">
                <a:solidFill>
                  <a:srgbClr val="FFFFFF"/>
                </a:solidFill>
                <a:latin typeface="Noto Sans Bold"/>
              </a:rPr>
              <a:t>:</a:t>
            </a:r>
          </a:p>
          <a:p>
            <a:pPr algn="ctr">
              <a:lnSpc>
                <a:spcPts val="3638"/>
              </a:lnSpc>
            </a:pPr>
            <a:r>
              <a:rPr lang="en-US" sz="2800" dirty="0">
                <a:solidFill>
                  <a:schemeClr val="bg1"/>
                </a:solidFill>
              </a:rPr>
              <a:t>Transformer + LSTM for deeper understanding.</a:t>
            </a:r>
            <a:endParaRPr lang="en-US" sz="2599" dirty="0">
              <a:solidFill>
                <a:schemeClr val="bg1"/>
              </a:solidFill>
              <a:latin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505200" y="392411"/>
            <a:ext cx="1099348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FFFFFF"/>
                </a:solidFill>
                <a:latin typeface="Canva Sans Bold"/>
              </a:rPr>
              <a:t>Future Prospects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858A8-C492-D605-E715-D2A4AA2E5028}"/>
              </a:ext>
            </a:extLst>
          </p:cNvPr>
          <p:cNvSpPr txBox="1"/>
          <p:nvPr/>
        </p:nvSpPr>
        <p:spPr>
          <a:xfrm>
            <a:off x="1676400" y="2247900"/>
            <a:ext cx="153162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system can be further enhanced by integrating multilingual fake news detection, allowing it to operate across global news sources. Future versions can incorporate real-time web scraping and social media monitoring to automatically flag emerging misinformation. The model can also be fine-tuned with domain-specific datasets such as healthcare, politics, or finance for improved contextual accuracy. Additionally, integrating explainable AI (XAI) will help users understand why a piece of news is classified as real or fake, improving trust and transparency. Finally, deploying the system as a scalable API or browser extension can make fake news detection accessible to journalists, students, and the general public.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600</Words>
  <Application>Microsoft Office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Noto Sans</vt:lpstr>
      <vt:lpstr>Codec Pro ExtraBold</vt:lpstr>
      <vt:lpstr>Montserrat Light</vt:lpstr>
      <vt:lpstr>TAN Tangkiwood</vt:lpstr>
      <vt:lpstr>Montserrat Light Bold</vt:lpstr>
      <vt:lpstr>Canva Sans Bold</vt:lpstr>
      <vt:lpstr>Codec Pro</vt:lpstr>
      <vt:lpstr>Calibri</vt:lpstr>
      <vt:lpstr>Arial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professional business proposal presentation</dc:title>
  <dc:creator>Xcite Events and Weddingz</dc:creator>
  <cp:lastModifiedBy>Gyaanendra Prakash</cp:lastModifiedBy>
  <cp:revision>4</cp:revision>
  <dcterms:created xsi:type="dcterms:W3CDTF">2006-08-16T00:00:00Z</dcterms:created>
  <dcterms:modified xsi:type="dcterms:W3CDTF">2025-11-14T11:42:56Z</dcterms:modified>
  <dc:identifier>DAFzN0FU5d4</dc:identifier>
</cp:coreProperties>
</file>